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</p:sldIdLst>
  <p:sldSz cy="6858000" cx="12192000"/>
  <p:notesSz cx="6858000" cy="9144000"/>
  <p:embeddedFontLst>
    <p:embeddedFont>
      <p:font typeface="Century Gothic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39" roundtripDataSignature="AMtx7mgEUWoLM/IRo1Ytat+zVjMyZMOVp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slide" Target="slides/slide29.xml"/><Relationship Id="rId10" Type="http://schemas.openxmlformats.org/officeDocument/2006/relationships/slide" Target="slides/slide6.xml"/><Relationship Id="rId32" Type="http://schemas.openxmlformats.org/officeDocument/2006/relationships/slide" Target="slides/slide28.xml"/><Relationship Id="rId13" Type="http://schemas.openxmlformats.org/officeDocument/2006/relationships/slide" Target="slides/slide9.xml"/><Relationship Id="rId35" Type="http://schemas.openxmlformats.org/officeDocument/2006/relationships/font" Target="fonts/CenturyGothic-regular.fntdata"/><Relationship Id="rId12" Type="http://schemas.openxmlformats.org/officeDocument/2006/relationships/slide" Target="slides/slide8.xml"/><Relationship Id="rId34" Type="http://schemas.openxmlformats.org/officeDocument/2006/relationships/slide" Target="slides/slide30.xml"/><Relationship Id="rId15" Type="http://schemas.openxmlformats.org/officeDocument/2006/relationships/slide" Target="slides/slide11.xml"/><Relationship Id="rId37" Type="http://schemas.openxmlformats.org/officeDocument/2006/relationships/font" Target="fonts/CenturyGothic-italic.fntdata"/><Relationship Id="rId14" Type="http://schemas.openxmlformats.org/officeDocument/2006/relationships/slide" Target="slides/slide10.xml"/><Relationship Id="rId36" Type="http://schemas.openxmlformats.org/officeDocument/2006/relationships/font" Target="fonts/CenturyGothic-bold.fntdata"/><Relationship Id="rId17" Type="http://schemas.openxmlformats.org/officeDocument/2006/relationships/slide" Target="slides/slide13.xml"/><Relationship Id="rId39" Type="http://customschemas.google.com/relationships/presentationmetadata" Target="metadata"/><Relationship Id="rId16" Type="http://schemas.openxmlformats.org/officeDocument/2006/relationships/slide" Target="slides/slide12.xml"/><Relationship Id="rId38" Type="http://schemas.openxmlformats.org/officeDocument/2006/relationships/font" Target="fonts/CenturyGothic-boldItalic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jpg>
</file>

<file path=ppt/media/image23.png>
</file>

<file path=ppt/media/image24.png>
</file>

<file path=ppt/media/image25.jpg>
</file>

<file path=ppt/media/image26.jpg>
</file>

<file path=ppt/media/image27.png>
</file>

<file path=ppt/media/image28.jpg>
</file>

<file path=ppt/media/image29.png>
</file>

<file path=ppt/media/image3.png>
</file>

<file path=ppt/media/image30.jpg>
</file>

<file path=ppt/media/image31.png>
</file>

<file path=ppt/media/image32.png>
</file>

<file path=ppt/media/image33.png>
</file>

<file path=ppt/media/image34.jp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g125beb5281d_0_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" name="Google Shape;49;g125beb5281d_0_3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0" name="Google Shape;50;g125beb5281d_0_3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4" name="Google Shape;114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4" name="Google Shape;124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2" name="Google Shape;132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8" name="Google Shape;138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9" name="Google Shape;149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2" name="Google Shape;162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5" name="Google Shape;175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9" name="Google Shape;189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4" name="Google Shape;194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4" name="Google Shape;204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125beb5281d_0_4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" name="Google Shape;54;g125beb5281d_0_4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5" name="Google Shape;55;g125beb5281d_0_4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2" name="Google Shape;262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8" name="Google Shape;268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5" name="Google Shape;275;p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" name="Google Shape;6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25beb5281d_0_5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1" name="Google Shape;281;g125beb5281d_0_5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82" name="Google Shape;282;g125beb5281d_0_5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" name="Google Shape;66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1" name="Google Shape;71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7" name="Google Shape;77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5" name="Google Shape;85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8" name="Google Shape;98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4" name="Google Shape;104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C 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g125beb5281d_0_5"/>
          <p:cNvSpPr txBox="1"/>
          <p:nvPr>
            <p:ph type="ctrTitle"/>
          </p:nvPr>
        </p:nvSpPr>
        <p:spPr>
          <a:xfrm>
            <a:off x="651200" y="2546700"/>
            <a:ext cx="6948600" cy="1764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Century Gothic"/>
              <a:buNone/>
              <a:defRPr sz="6000">
                <a:solidFill>
                  <a:schemeClr val="accent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g125beb5281d_0_5"/>
          <p:cNvSpPr txBox="1"/>
          <p:nvPr>
            <p:ph idx="1" type="subTitle"/>
          </p:nvPr>
        </p:nvSpPr>
        <p:spPr>
          <a:xfrm>
            <a:off x="1664475" y="5281600"/>
            <a:ext cx="54447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5" name="Google Shape;15;g125beb5281d_0_5"/>
          <p:cNvSpPr txBox="1"/>
          <p:nvPr>
            <p:ph idx="2" type="subTitle"/>
          </p:nvPr>
        </p:nvSpPr>
        <p:spPr>
          <a:xfrm>
            <a:off x="1703500" y="5057175"/>
            <a:ext cx="4331400" cy="1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500"/>
              <a:buNone/>
              <a:defRPr sz="1500"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500"/>
              <a:buNone/>
              <a:defRPr sz="1500"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500"/>
              <a:buNone/>
              <a:defRPr sz="1500"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500"/>
              <a:buNone/>
              <a:defRPr sz="1500"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500"/>
              <a:buNone/>
              <a:defRPr sz="1500"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500"/>
              <a:buNone/>
              <a:defRPr sz="1500"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Blank" type="blank">
  <p:cSld name="BLANK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8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" name="Google Shape;18;p28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" name="Google Shape;19;p28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g125beb5281d_0_3"/>
          <p:cNvSpPr txBox="1"/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b="1" sz="6000">
                <a:solidFill>
                  <a:schemeClr val="accent4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g125beb5281d_0_9"/>
          <p:cNvSpPr txBox="1"/>
          <p:nvPr>
            <p:ph idx="1" type="body"/>
          </p:nvPr>
        </p:nvSpPr>
        <p:spPr>
          <a:xfrm>
            <a:off x="1154242" y="1499587"/>
            <a:ext cx="10515600" cy="42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g125beb5281d_0_9"/>
          <p:cNvSpPr/>
          <p:nvPr/>
        </p:nvSpPr>
        <p:spPr>
          <a:xfrm>
            <a:off x="1" y="0"/>
            <a:ext cx="974400" cy="6858000"/>
          </a:xfrm>
          <a:prstGeom prst="rect">
            <a:avLst/>
          </a:prstGeom>
          <a:solidFill>
            <a:schemeClr val="accent4"/>
          </a:solidFill>
          <a:ln cap="flat" cmpd="sng" w="1270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5" name="Google Shape;25;g125beb5281d_0_9"/>
          <p:cNvCxnSpPr/>
          <p:nvPr/>
        </p:nvCxnSpPr>
        <p:spPr>
          <a:xfrm>
            <a:off x="1130508" y="1094282"/>
            <a:ext cx="10223400" cy="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6" name="Google Shape;26;g125beb5281d_0_9"/>
          <p:cNvSpPr txBox="1"/>
          <p:nvPr>
            <p:ph type="title"/>
          </p:nvPr>
        </p:nvSpPr>
        <p:spPr>
          <a:xfrm>
            <a:off x="1154242" y="310529"/>
            <a:ext cx="10515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g125beb5281d_0_16"/>
          <p:cNvSpPr txBox="1"/>
          <p:nvPr>
            <p:ph type="title"/>
          </p:nvPr>
        </p:nvSpPr>
        <p:spPr>
          <a:xfrm>
            <a:off x="1154242" y="310529"/>
            <a:ext cx="10515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g125beb5281d_0_16"/>
          <p:cNvSpPr/>
          <p:nvPr/>
        </p:nvSpPr>
        <p:spPr>
          <a:xfrm>
            <a:off x="1" y="0"/>
            <a:ext cx="974400" cy="6858000"/>
          </a:xfrm>
          <a:prstGeom prst="rect">
            <a:avLst/>
          </a:prstGeom>
          <a:solidFill>
            <a:schemeClr val="accent4"/>
          </a:solidFill>
          <a:ln cap="flat" cmpd="sng" w="1270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0" name="Google Shape;30;g125beb5281d_0_16"/>
          <p:cNvCxnSpPr/>
          <p:nvPr/>
        </p:nvCxnSpPr>
        <p:spPr>
          <a:xfrm>
            <a:off x="1130508" y="1094282"/>
            <a:ext cx="10223400" cy="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 2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g125beb5281d_0_20"/>
          <p:cNvSpPr/>
          <p:nvPr/>
        </p:nvSpPr>
        <p:spPr>
          <a:xfrm>
            <a:off x="1" y="0"/>
            <a:ext cx="974400" cy="6858000"/>
          </a:xfrm>
          <a:prstGeom prst="rect">
            <a:avLst/>
          </a:prstGeom>
          <a:solidFill>
            <a:schemeClr val="accent4"/>
          </a:solidFill>
          <a:ln cap="flat" cmpd="sng" w="1270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3" name="Google Shape;33;g125beb5281d_0_20"/>
          <p:cNvCxnSpPr/>
          <p:nvPr/>
        </p:nvCxnSpPr>
        <p:spPr>
          <a:xfrm>
            <a:off x="1130508" y="1094282"/>
            <a:ext cx="10223400" cy="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4" name="Google Shape;34;g125beb5281d_0_20"/>
          <p:cNvSpPr txBox="1"/>
          <p:nvPr>
            <p:ph idx="1" type="body"/>
          </p:nvPr>
        </p:nvSpPr>
        <p:spPr>
          <a:xfrm>
            <a:off x="1473050" y="1648625"/>
            <a:ext cx="4799700" cy="39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191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3000"/>
              <a:buChar char="•"/>
              <a:defRPr/>
            </a:lvl1pPr>
            <a:lvl2pPr indent="-3873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500"/>
              <a:buChar char="•"/>
              <a:defRPr/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35" name="Google Shape;35;g125beb5281d_0_20"/>
          <p:cNvSpPr/>
          <p:nvPr>
            <p:ph idx="2" type="pic"/>
          </p:nvPr>
        </p:nvSpPr>
        <p:spPr>
          <a:xfrm>
            <a:off x="6565225" y="1629125"/>
            <a:ext cx="4827600" cy="4009500"/>
          </a:xfrm>
          <a:prstGeom prst="rect">
            <a:avLst/>
          </a:prstGeom>
          <a:noFill/>
          <a:ln>
            <a:noFill/>
          </a:ln>
        </p:spPr>
      </p:sp>
      <p:sp>
        <p:nvSpPr>
          <p:cNvPr id="36" name="Google Shape;36;g125beb5281d_0_20"/>
          <p:cNvSpPr txBox="1"/>
          <p:nvPr>
            <p:ph type="title"/>
          </p:nvPr>
        </p:nvSpPr>
        <p:spPr>
          <a:xfrm>
            <a:off x="1154242" y="310529"/>
            <a:ext cx="10515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1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g125beb5281d_0_26"/>
          <p:cNvSpPr txBox="1"/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entury Gothic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descr="A picture containing graphical user interface&#10;&#10;Description automatically generated" id="39" name="Google Shape;39;g125beb5281d_0_26"/>
          <p:cNvPicPr preferRelativeResize="0"/>
          <p:nvPr/>
        </p:nvPicPr>
        <p:blipFill rotWithShape="1">
          <a:blip r:embed="rId2">
            <a:alphaModFix/>
          </a:blip>
          <a:srcRect b="0" l="3464" r="7684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g125beb5281d_0_26"/>
          <p:cNvSpPr txBox="1"/>
          <p:nvPr>
            <p:ph idx="1" type="subTitle"/>
          </p:nvPr>
        </p:nvSpPr>
        <p:spPr>
          <a:xfrm>
            <a:off x="899160" y="3602038"/>
            <a:ext cx="7559100" cy="16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2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g125beb5281d_0_30"/>
          <p:cNvSpPr txBox="1"/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entury Gothic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g125beb5281d_0_30"/>
          <p:cNvSpPr txBox="1"/>
          <p:nvPr>
            <p:ph idx="1" type="body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4" name="Google Shape;44;g125beb5281d_0_30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" name="Google Shape;45;g125beb5281d_0_30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" name="Google Shape;46;g125beb5281d_0_30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125beb5281d_0_0"/>
          <p:cNvSpPr txBox="1"/>
          <p:nvPr>
            <p:ph type="title"/>
          </p:nvPr>
        </p:nvSpPr>
        <p:spPr>
          <a:xfrm>
            <a:off x="1154242" y="310529"/>
            <a:ext cx="10515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Century Gothic"/>
              <a:buNone/>
              <a:defRPr b="0" i="0" sz="5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g125beb5281d_0_0"/>
          <p:cNvSpPr txBox="1"/>
          <p:nvPr>
            <p:ph idx="1" type="body"/>
          </p:nvPr>
        </p:nvSpPr>
        <p:spPr>
          <a:xfrm>
            <a:off x="1154242" y="1909312"/>
            <a:ext cx="10515600" cy="42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191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 b="0" i="0" sz="3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735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1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Relationship Id="rId4" Type="http://schemas.openxmlformats.org/officeDocument/2006/relationships/image" Target="../media/image19.png"/><Relationship Id="rId5" Type="http://schemas.openxmlformats.org/officeDocument/2006/relationships/image" Target="../media/image2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4.png"/><Relationship Id="rId4" Type="http://schemas.openxmlformats.org/officeDocument/2006/relationships/image" Target="../media/image21.jpg"/><Relationship Id="rId5" Type="http://schemas.openxmlformats.org/officeDocument/2006/relationships/image" Target="../media/image28.jpg"/><Relationship Id="rId6" Type="http://schemas.openxmlformats.org/officeDocument/2006/relationships/image" Target="../media/image25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6.jpg"/><Relationship Id="rId4" Type="http://schemas.openxmlformats.org/officeDocument/2006/relationships/image" Target="../media/image22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0.jpg"/><Relationship Id="rId4" Type="http://schemas.openxmlformats.org/officeDocument/2006/relationships/image" Target="../media/image34.jpg"/><Relationship Id="rId5" Type="http://schemas.openxmlformats.org/officeDocument/2006/relationships/image" Target="../media/image2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1.png"/><Relationship Id="rId4" Type="http://schemas.openxmlformats.org/officeDocument/2006/relationships/image" Target="../media/image3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7.png"/><Relationship Id="rId4" Type="http://schemas.openxmlformats.org/officeDocument/2006/relationships/image" Target="../media/image32.png"/><Relationship Id="rId5" Type="http://schemas.openxmlformats.org/officeDocument/2006/relationships/image" Target="../media/image31.png"/><Relationship Id="rId6" Type="http://schemas.openxmlformats.org/officeDocument/2006/relationships/image" Target="../media/image33.png"/><Relationship Id="rId7" Type="http://schemas.openxmlformats.org/officeDocument/2006/relationships/image" Target="../media/image3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0.png"/><Relationship Id="rId4" Type="http://schemas.openxmlformats.org/officeDocument/2006/relationships/image" Target="../media/image3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42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www.coinbase.com/learn/crypto-basics/what-are-nfts" TargetMode="External"/><Relationship Id="rId4" Type="http://schemas.openxmlformats.org/officeDocument/2006/relationships/hyperlink" Target="https://academy.binance.com/en/articles/7-things-you-should-know-about-nfts" TargetMode="External"/><Relationship Id="rId5" Type="http://schemas.openxmlformats.org/officeDocument/2006/relationships/hyperlink" Target="https://www.gemini.com/cryptopedia/nft-non-fungible-token-crypto-collectibles" TargetMode="External"/><Relationship Id="rId6" Type="http://schemas.openxmlformats.org/officeDocument/2006/relationships/hyperlink" Target="https://www.youtube.com/watch?v=Oz9zw7-_vhM" TargetMode="External"/><Relationship Id="rId7" Type="http://schemas.openxmlformats.org/officeDocument/2006/relationships/hyperlink" Target="https://www.youtube.com/watch?v=4dkl5O9LOKg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1.png"/><Relationship Id="rId5" Type="http://schemas.openxmlformats.org/officeDocument/2006/relationships/image" Target="../media/image11.png"/><Relationship Id="rId6" Type="http://schemas.openxmlformats.org/officeDocument/2006/relationships/image" Target="../media/image5.png"/><Relationship Id="rId7" Type="http://schemas.openxmlformats.org/officeDocument/2006/relationships/image" Target="../media/image3.png"/><Relationship Id="rId8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7"/>
          <p:cNvSpPr txBox="1"/>
          <p:nvPr>
            <p:ph type="title"/>
          </p:nvPr>
        </p:nvSpPr>
        <p:spPr>
          <a:xfrm>
            <a:off x="1154242" y="310529"/>
            <a:ext cx="10515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Century Gothic"/>
              <a:buNone/>
            </a:pPr>
            <a:r>
              <a:rPr lang="en-US"/>
              <a:t>¿Qué es un </a:t>
            </a:r>
            <a:r>
              <a:rPr i="1" lang="en-US"/>
              <a:t>NFT</a:t>
            </a:r>
            <a:r>
              <a:rPr lang="en-US"/>
              <a:t>?</a:t>
            </a:r>
            <a:endParaRPr/>
          </a:p>
        </p:txBody>
      </p:sp>
      <p:sp>
        <p:nvSpPr>
          <p:cNvPr id="117" name="Google Shape;117;p7"/>
          <p:cNvSpPr txBox="1"/>
          <p:nvPr/>
        </p:nvSpPr>
        <p:spPr>
          <a:xfrm>
            <a:off x="1154241" y="1126379"/>
            <a:ext cx="10822899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¿Qué estás comprando cuando compras un </a:t>
            </a:r>
            <a:r>
              <a:rPr b="0" i="1" lang="en-US" sz="3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NFT</a:t>
            </a:r>
            <a:r>
              <a:rPr b="0" i="0" lang="en-US" sz="3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7"/>
          <p:cNvSpPr txBox="1"/>
          <p:nvPr/>
        </p:nvSpPr>
        <p:spPr>
          <a:xfrm>
            <a:off x="1623931" y="4596011"/>
            <a:ext cx="6008693" cy="159680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Char char="•"/>
            </a:pPr>
            <a:r>
              <a:rPr b="1" i="0" lang="en-US" sz="2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Token </a:t>
            </a:r>
            <a:r>
              <a:rPr b="0" i="0" lang="en-US" sz="2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en un blockchain</a:t>
            </a:r>
            <a:r>
              <a:rPr b="1" i="0" lang="en-US" sz="2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Vinculado a un </a:t>
            </a:r>
            <a:r>
              <a:rPr b="1" i="0" lang="en-US" sz="2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activo específico,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Apunta a un </a:t>
            </a:r>
            <a:r>
              <a:rPr b="1" i="0" lang="en-US" sz="2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servidor</a:t>
            </a:r>
            <a:endParaRPr b="1" i="0" sz="2800" u="none" cap="none" strike="noStrike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19" name="Google Shape;119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47278" y="1838499"/>
            <a:ext cx="2959013" cy="29590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45299" y="2347114"/>
            <a:ext cx="2015770" cy="20157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718965" y="2275719"/>
            <a:ext cx="1913659" cy="19136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8"/>
          <p:cNvSpPr txBox="1"/>
          <p:nvPr>
            <p:ph type="title"/>
          </p:nvPr>
        </p:nvSpPr>
        <p:spPr>
          <a:xfrm>
            <a:off x="1154242" y="310529"/>
            <a:ext cx="10515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Century Gothic"/>
              <a:buNone/>
            </a:pPr>
            <a:r>
              <a:rPr lang="en-US"/>
              <a:t>¿Qué es un </a:t>
            </a:r>
            <a:r>
              <a:rPr i="1" lang="en-US"/>
              <a:t>NFT</a:t>
            </a:r>
            <a:r>
              <a:rPr lang="en-US"/>
              <a:t>?</a:t>
            </a:r>
            <a:endParaRPr/>
          </a:p>
        </p:txBody>
      </p:sp>
      <p:sp>
        <p:nvSpPr>
          <p:cNvPr id="127" name="Google Shape;127;p8"/>
          <p:cNvSpPr txBox="1"/>
          <p:nvPr/>
        </p:nvSpPr>
        <p:spPr>
          <a:xfrm>
            <a:off x="1154241" y="1126379"/>
            <a:ext cx="10822899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Esto se vendió por </a:t>
            </a:r>
            <a:r>
              <a:rPr b="1" i="0" lang="en-US" sz="3200" u="none" cap="none" strike="noStrike">
                <a:solidFill>
                  <a:srgbClr val="007F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$69M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8"/>
          <p:cNvSpPr txBox="1"/>
          <p:nvPr/>
        </p:nvSpPr>
        <p:spPr>
          <a:xfrm>
            <a:off x="6737197" y="3429000"/>
            <a:ext cx="3757507" cy="18158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La pintura de Beeples </a:t>
            </a:r>
            <a:r>
              <a:rPr b="1" i="0" lang="en-US" sz="2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“</a:t>
            </a:r>
            <a:r>
              <a:rPr b="1" i="1" lang="en-US" sz="2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Everydays</a:t>
            </a:r>
            <a:r>
              <a:rPr b="1" i="0" lang="en-US" sz="2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” </a:t>
            </a:r>
            <a:r>
              <a:rPr b="0" i="0" lang="en-US" sz="2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 vendió en Christies por </a:t>
            </a:r>
            <a:r>
              <a:rPr b="1" i="0" lang="en-US" sz="2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$69M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large group of people&#10;&#10;Description automatically generated with low confidence" id="129" name="Google Shape;129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32717" y="1967345"/>
            <a:ext cx="4663283" cy="46632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9"/>
          <p:cNvSpPr txBox="1"/>
          <p:nvPr>
            <p:ph idx="4294967295" type="subTitle"/>
          </p:nvPr>
        </p:nvSpPr>
        <p:spPr>
          <a:xfrm>
            <a:off x="663677" y="3602038"/>
            <a:ext cx="7794523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Arial"/>
              <a:buNone/>
            </a:pPr>
            <a:r>
              <a:rPr b="0" i="0" lang="en-US" sz="7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III. </a:t>
            </a:r>
            <a:endParaRPr b="0" i="0" sz="30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35" name="Google Shape;135;p9"/>
          <p:cNvSpPr txBox="1"/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Arial"/>
              <a:buNone/>
            </a:pPr>
            <a:r>
              <a:rPr lang="en-US"/>
              <a:t>¿Qué hace un NFT valioso?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0"/>
          <p:cNvSpPr txBox="1"/>
          <p:nvPr>
            <p:ph type="title"/>
          </p:nvPr>
        </p:nvSpPr>
        <p:spPr>
          <a:xfrm>
            <a:off x="1154242" y="310529"/>
            <a:ext cx="10515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Century Gothic"/>
              <a:buNone/>
            </a:pPr>
            <a:r>
              <a:rPr lang="en-US"/>
              <a:t>¿Qué hace un </a:t>
            </a:r>
            <a:r>
              <a:rPr i="1" lang="en-US"/>
              <a:t>NFT</a:t>
            </a:r>
            <a:r>
              <a:rPr lang="en-US"/>
              <a:t> valioso?</a:t>
            </a:r>
            <a:endParaRPr/>
          </a:p>
        </p:txBody>
      </p:sp>
      <p:sp>
        <p:nvSpPr>
          <p:cNvPr id="141" name="Google Shape;141;p10"/>
          <p:cNvSpPr txBox="1"/>
          <p:nvPr/>
        </p:nvSpPr>
        <p:spPr>
          <a:xfrm>
            <a:off x="1154241" y="1126379"/>
            <a:ext cx="10822899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Primacía</a:t>
            </a:r>
            <a:endParaRPr b="0" i="0" sz="32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2" name="Google Shape;142;p10"/>
          <p:cNvSpPr txBox="1"/>
          <p:nvPr/>
        </p:nvSpPr>
        <p:spPr>
          <a:xfrm>
            <a:off x="1373670" y="5731621"/>
            <a:ext cx="10076743" cy="146759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Los </a:t>
            </a:r>
            <a:r>
              <a:rPr b="1" i="0" lang="en-US" sz="2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artículos de la primera edición </a:t>
            </a:r>
            <a:r>
              <a:rPr b="0" i="0" lang="en-US" sz="2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tendrán más valor</a:t>
            </a:r>
            <a:endParaRPr b="0" i="0" sz="2800" u="none" cap="none" strike="noStrike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descr="Logo&#10;&#10;Description automatically generated" id="143" name="Google Shape;143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19009" y="2339268"/>
            <a:ext cx="2749082" cy="98778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&#10;&#10;Description automatically generated" id="144" name="Google Shape;144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13910" y="3553080"/>
            <a:ext cx="1801090" cy="180109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10"/>
          <p:cNvSpPr txBox="1"/>
          <p:nvPr/>
        </p:nvSpPr>
        <p:spPr>
          <a:xfrm>
            <a:off x="7783920" y="4601875"/>
            <a:ext cx="3462807" cy="8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CryptoPunk #3100</a:t>
            </a:r>
            <a:r>
              <a:rPr b="0" i="0" lang="en-US" sz="20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se vendió por 4,200 ETH o $7.5M*</a:t>
            </a:r>
            <a:endParaRPr b="1" i="0" sz="2000" u="none" cap="none" strike="noStrike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descr="Icon&#10;&#10;Description automatically generated with low confidence" id="146" name="Google Shape;146;p1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557658" y="2417796"/>
            <a:ext cx="1915333" cy="19153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1"/>
          <p:cNvSpPr txBox="1"/>
          <p:nvPr>
            <p:ph type="title"/>
          </p:nvPr>
        </p:nvSpPr>
        <p:spPr>
          <a:xfrm>
            <a:off x="1154242" y="310529"/>
            <a:ext cx="10515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Century Gothic"/>
              <a:buNone/>
            </a:pPr>
            <a:r>
              <a:rPr lang="en-US"/>
              <a:t>¿Qué hace un </a:t>
            </a:r>
            <a:r>
              <a:rPr i="1" lang="en-US"/>
              <a:t>NFT</a:t>
            </a:r>
            <a:r>
              <a:rPr lang="en-US"/>
              <a:t> valioso?</a:t>
            </a:r>
            <a:endParaRPr/>
          </a:p>
        </p:txBody>
      </p:sp>
      <p:sp>
        <p:nvSpPr>
          <p:cNvPr id="152" name="Google Shape;152;p11"/>
          <p:cNvSpPr txBox="1"/>
          <p:nvPr/>
        </p:nvSpPr>
        <p:spPr>
          <a:xfrm>
            <a:off x="1154241" y="1126379"/>
            <a:ext cx="10822899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Único o raro</a:t>
            </a:r>
            <a:endParaRPr b="0" i="0" sz="32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3" name="Google Shape;153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41554" y="2536052"/>
            <a:ext cx="2225289" cy="2225289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11"/>
          <p:cNvSpPr txBox="1"/>
          <p:nvPr/>
        </p:nvSpPr>
        <p:spPr>
          <a:xfrm>
            <a:off x="4310726" y="5729477"/>
            <a:ext cx="3774706" cy="146759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”La Promesa” de </a:t>
            </a:r>
            <a:r>
              <a:rPr b="1" i="0" lang="en-US" sz="2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Miguel Pou</a:t>
            </a:r>
            <a:endParaRPr b="1" i="0" sz="2800" u="none" cap="none" strike="noStrike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descr="A picture containing text, person, person, indoor&#10;&#10;Description automatically generated" id="155" name="Google Shape;155;p11"/>
          <p:cNvPicPr preferRelativeResize="0"/>
          <p:nvPr/>
        </p:nvPicPr>
        <p:blipFill rotWithShape="1">
          <a:blip r:embed="rId4">
            <a:alphaModFix/>
          </a:blip>
          <a:srcRect b="2826" l="2513" r="3887" t="3877"/>
          <a:stretch/>
        </p:blipFill>
        <p:spPr>
          <a:xfrm>
            <a:off x="5497086" y="3429000"/>
            <a:ext cx="1642673" cy="20958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erson wearing a baseball uniform&#10;&#10;Description automatically generated with medium confidence" id="156" name="Google Shape;156;p11"/>
          <p:cNvPicPr preferRelativeResize="0"/>
          <p:nvPr/>
        </p:nvPicPr>
        <p:blipFill rotWithShape="1">
          <a:blip r:embed="rId5">
            <a:alphaModFix/>
          </a:blip>
          <a:srcRect b="0" l="10301" r="28222" t="0"/>
          <a:stretch/>
        </p:blipFill>
        <p:spPr>
          <a:xfrm>
            <a:off x="3482027" y="3962108"/>
            <a:ext cx="817098" cy="808095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11"/>
          <p:cNvSpPr txBox="1"/>
          <p:nvPr/>
        </p:nvSpPr>
        <p:spPr>
          <a:xfrm>
            <a:off x="1098762" y="4924229"/>
            <a:ext cx="3452651" cy="7287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r>
              <a:rPr b="1" i="0" lang="en-US" sz="2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Roberto Clemente </a:t>
            </a:r>
            <a:r>
              <a:rPr b="0" i="0" lang="en-US" sz="2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Autógrafo</a:t>
            </a:r>
            <a:endParaRPr b="0" i="0" sz="2800" u="none" cap="none" strike="noStrike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8" name="Google Shape;158;p11"/>
          <p:cNvPicPr preferRelativeResize="0"/>
          <p:nvPr/>
        </p:nvPicPr>
        <p:blipFill rotWithShape="1">
          <a:blip r:embed="rId6">
            <a:alphaModFix/>
          </a:blip>
          <a:srcRect b="24545" l="16164" r="22983" t="23182"/>
          <a:stretch/>
        </p:blipFill>
        <p:spPr>
          <a:xfrm>
            <a:off x="8085432" y="2779513"/>
            <a:ext cx="3795256" cy="1833843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11"/>
          <p:cNvSpPr txBox="1"/>
          <p:nvPr/>
        </p:nvSpPr>
        <p:spPr>
          <a:xfrm>
            <a:off x="8085432" y="4613356"/>
            <a:ext cx="3462807" cy="8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Tweet de </a:t>
            </a:r>
            <a:r>
              <a:rPr b="1" i="0" lang="en-US" sz="20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Jack Dorsey’s</a:t>
            </a:r>
            <a:r>
              <a:rPr b="0" i="0" lang="en-US" sz="20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$2.9M</a:t>
            </a:r>
            <a:endParaRPr b="1" i="0" sz="2000" u="none" cap="none" strike="noStrike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2"/>
          <p:cNvSpPr txBox="1"/>
          <p:nvPr>
            <p:ph type="title"/>
          </p:nvPr>
        </p:nvSpPr>
        <p:spPr>
          <a:xfrm>
            <a:off x="1154242" y="310529"/>
            <a:ext cx="10515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Century Gothic"/>
              <a:buNone/>
            </a:pPr>
            <a:r>
              <a:rPr lang="en-US"/>
              <a:t>¿Qué hace un </a:t>
            </a:r>
            <a:r>
              <a:rPr i="1" lang="en-US"/>
              <a:t>NFT</a:t>
            </a:r>
            <a:r>
              <a:rPr lang="en-US"/>
              <a:t> valioso?</a:t>
            </a:r>
            <a:endParaRPr/>
          </a:p>
        </p:txBody>
      </p:sp>
      <p:sp>
        <p:nvSpPr>
          <p:cNvPr id="165" name="Google Shape;165;p12"/>
          <p:cNvSpPr txBox="1"/>
          <p:nvPr/>
        </p:nvSpPr>
        <p:spPr>
          <a:xfrm>
            <a:off x="1154241" y="1126379"/>
            <a:ext cx="10822899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Historial de propiedad</a:t>
            </a:r>
            <a:endParaRPr b="0" i="0" sz="32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66" name="Google Shape;166;p12"/>
          <p:cNvSpPr txBox="1"/>
          <p:nvPr/>
        </p:nvSpPr>
        <p:spPr>
          <a:xfrm>
            <a:off x="1559650" y="4837103"/>
            <a:ext cx="3700839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67" name="Google Shape;167;p12"/>
          <p:cNvPicPr preferRelativeResize="0"/>
          <p:nvPr/>
        </p:nvPicPr>
        <p:blipFill rotWithShape="1">
          <a:blip r:embed="rId3">
            <a:alphaModFix/>
          </a:blip>
          <a:srcRect b="0" l="21907" r="14212" t="0"/>
          <a:stretch/>
        </p:blipFill>
        <p:spPr>
          <a:xfrm>
            <a:off x="1567309" y="2213344"/>
            <a:ext cx="3641479" cy="3208534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12"/>
          <p:cNvSpPr txBox="1"/>
          <p:nvPr/>
        </p:nvSpPr>
        <p:spPr>
          <a:xfrm>
            <a:off x="1790459" y="5691622"/>
            <a:ext cx="2979870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El reloj que </a:t>
            </a:r>
            <a:r>
              <a:rPr b="1" i="0" lang="en-US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utilizó</a:t>
            </a:r>
            <a:r>
              <a:rPr b="0" i="0" lang="en-US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b="1" i="0" lang="en-US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James Bond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12"/>
          <p:cNvSpPr txBox="1"/>
          <p:nvPr/>
        </p:nvSpPr>
        <p:spPr>
          <a:xfrm>
            <a:off x="7421673" y="5691622"/>
            <a:ext cx="328080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un </a:t>
            </a:r>
            <a:r>
              <a:rPr b="0" i="1" lang="en-US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NFT</a:t>
            </a:r>
            <a:r>
              <a:rPr b="0" i="0" lang="en-US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que es un </a:t>
            </a:r>
            <a:r>
              <a:rPr b="1" i="0" lang="en-US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icono de su serie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Graphical user interface&#10;&#10;Description automatically generated" id="170" name="Google Shape;170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612954" y="2212038"/>
            <a:ext cx="4722599" cy="3148399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12"/>
          <p:cNvSpPr txBox="1"/>
          <p:nvPr/>
        </p:nvSpPr>
        <p:spPr>
          <a:xfrm>
            <a:off x="7042316" y="5453808"/>
            <a:ext cx="4039516" cy="42463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55000" lnSpcReduction="20000"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r>
              <a:rPr b="1" i="0" lang="en-US" sz="2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Nyan Cat </a:t>
            </a:r>
            <a:r>
              <a:rPr b="0" i="0" lang="en-US" sz="2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 vendió por 300 ETH o $600k*</a:t>
            </a:r>
            <a:endParaRPr b="1" i="0" sz="2800" u="none" cap="none" strike="noStrike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2" name="Google Shape;172;p12"/>
          <p:cNvSpPr txBox="1"/>
          <p:nvPr/>
        </p:nvSpPr>
        <p:spPr>
          <a:xfrm>
            <a:off x="5317963" y="3463668"/>
            <a:ext cx="1185815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n-US" sz="40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3"/>
          <p:cNvSpPr txBox="1"/>
          <p:nvPr>
            <p:ph type="title"/>
          </p:nvPr>
        </p:nvSpPr>
        <p:spPr>
          <a:xfrm>
            <a:off x="1154242" y="310529"/>
            <a:ext cx="10515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Century Gothic"/>
              <a:buNone/>
            </a:pPr>
            <a:r>
              <a:rPr lang="en-US"/>
              <a:t>¿Qué hace un </a:t>
            </a:r>
            <a:r>
              <a:rPr i="1" lang="en-US"/>
              <a:t>NFT</a:t>
            </a:r>
            <a:r>
              <a:rPr lang="en-US"/>
              <a:t> valioso?</a:t>
            </a:r>
            <a:endParaRPr/>
          </a:p>
        </p:txBody>
      </p:sp>
      <p:sp>
        <p:nvSpPr>
          <p:cNvPr id="178" name="Google Shape;178;p13"/>
          <p:cNvSpPr txBox="1"/>
          <p:nvPr/>
        </p:nvSpPr>
        <p:spPr>
          <a:xfrm>
            <a:off x="1154241" y="1126379"/>
            <a:ext cx="10822899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Utilidad o aplicación del mundo real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13"/>
          <p:cNvSpPr txBox="1"/>
          <p:nvPr/>
        </p:nvSpPr>
        <p:spPr>
          <a:xfrm>
            <a:off x="1416761" y="5227185"/>
            <a:ext cx="2778722" cy="11368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Músico</a:t>
            </a:r>
            <a:r>
              <a:rPr b="1" i="0" lang="en-US" sz="2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Bad Bunny</a:t>
            </a:r>
            <a:endParaRPr b="0" i="0" sz="2800" u="none" cap="none" strike="noStrike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descr="A person wearing a necklace&#10;&#10;Description automatically generated with low confidence" id="180" name="Google Shape;180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63831" y="2834920"/>
            <a:ext cx="1922446" cy="192244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hape, arrow&#10;&#10;Description automatically generated" id="181" name="Google Shape;181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048292" y="3126081"/>
            <a:ext cx="588646" cy="1244265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13"/>
          <p:cNvSpPr/>
          <p:nvPr/>
        </p:nvSpPr>
        <p:spPr>
          <a:xfrm>
            <a:off x="5349709" y="2807853"/>
            <a:ext cx="1985812" cy="1880723"/>
          </a:xfrm>
          <a:prstGeom prst="ellipse">
            <a:avLst/>
          </a:prstGeom>
          <a:noFill/>
          <a:ln cap="flat" cmpd="sng" w="3810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p13"/>
          <p:cNvSpPr txBox="1"/>
          <p:nvPr/>
        </p:nvSpPr>
        <p:spPr>
          <a:xfrm>
            <a:off x="4753257" y="5215396"/>
            <a:ext cx="3178716" cy="13995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Acuño 50 </a:t>
            </a:r>
            <a:r>
              <a:rPr b="1" i="0" lang="en-US" sz="2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NFTs</a:t>
            </a:r>
            <a:endParaRPr b="0" i="0" sz="2800" u="none" cap="none" strike="noStrike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84" name="Google Shape;184;p1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975052" y="2637987"/>
            <a:ext cx="2220452" cy="2220452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13"/>
          <p:cNvSpPr txBox="1"/>
          <p:nvPr/>
        </p:nvSpPr>
        <p:spPr>
          <a:xfrm>
            <a:off x="8638560" y="5215396"/>
            <a:ext cx="3178716" cy="13995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r>
              <a:rPr b="0" i="0" lang="en-US" sz="2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Cada </a:t>
            </a:r>
            <a:r>
              <a:rPr b="1" i="0" lang="en-US" sz="2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Bad Bunny NFT</a:t>
            </a:r>
            <a:r>
              <a:rPr b="0" i="0" lang="en-US" sz="2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permitió al propietario acceso por vida a los conciertos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13"/>
          <p:cNvSpPr txBox="1"/>
          <p:nvPr/>
        </p:nvSpPr>
        <p:spPr>
          <a:xfrm>
            <a:off x="409169" y="1980649"/>
            <a:ext cx="4431771" cy="584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HIPOTÉTICO: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4"/>
          <p:cNvSpPr txBox="1"/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</a:pPr>
            <a:r>
              <a:rPr lang="en-US"/>
              <a:t>Comprar y Fabricar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5"/>
          <p:cNvSpPr txBox="1"/>
          <p:nvPr>
            <p:ph type="title"/>
          </p:nvPr>
        </p:nvSpPr>
        <p:spPr>
          <a:xfrm>
            <a:off x="1154242" y="310529"/>
            <a:ext cx="10515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Century Gothic"/>
              <a:buNone/>
            </a:pPr>
            <a:r>
              <a:rPr lang="en-US"/>
              <a:t>Comprar y Fabricar</a:t>
            </a:r>
            <a:endParaRPr/>
          </a:p>
        </p:txBody>
      </p:sp>
      <p:sp>
        <p:nvSpPr>
          <p:cNvPr id="197" name="Google Shape;197;p15"/>
          <p:cNvSpPr txBox="1"/>
          <p:nvPr/>
        </p:nvSpPr>
        <p:spPr>
          <a:xfrm>
            <a:off x="1154241" y="1126379"/>
            <a:ext cx="10822899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Como comprar un </a:t>
            </a:r>
            <a:r>
              <a:rPr b="0" i="1" lang="en-US" sz="3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NFT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15"/>
          <p:cNvSpPr txBox="1"/>
          <p:nvPr/>
        </p:nvSpPr>
        <p:spPr>
          <a:xfrm>
            <a:off x="7417808" y="6077389"/>
            <a:ext cx="3462807" cy="4452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Rariable</a:t>
            </a:r>
            <a:endParaRPr b="1" i="0" sz="2800" u="none" cap="none" strike="noStrike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9" name="Google Shape;199;p15"/>
          <p:cNvSpPr txBox="1"/>
          <p:nvPr/>
        </p:nvSpPr>
        <p:spPr>
          <a:xfrm>
            <a:off x="1630041" y="4951941"/>
            <a:ext cx="3462807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OpenSea</a:t>
            </a:r>
            <a:endParaRPr b="1" i="0" sz="2800" u="none" cap="none" strike="noStrike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descr="Graphical user interface, application&#10;&#10;Description automatically generated" id="200" name="Google Shape;200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72262" y="3243594"/>
            <a:ext cx="4753901" cy="2677127"/>
          </a:xfrm>
          <a:prstGeom prst="rect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01" name="Google Shape;201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27782" y="2090437"/>
            <a:ext cx="4452177" cy="2677126"/>
          </a:xfrm>
          <a:prstGeom prst="rect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6"/>
          <p:cNvSpPr txBox="1"/>
          <p:nvPr>
            <p:ph type="title"/>
          </p:nvPr>
        </p:nvSpPr>
        <p:spPr>
          <a:xfrm>
            <a:off x="1154242" y="310529"/>
            <a:ext cx="10515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Century Gothic"/>
              <a:buNone/>
            </a:pPr>
            <a:r>
              <a:rPr lang="en-US"/>
              <a:t>Comprar y Fabricar</a:t>
            </a:r>
            <a:endParaRPr/>
          </a:p>
        </p:txBody>
      </p:sp>
      <p:sp>
        <p:nvSpPr>
          <p:cNvPr id="207" name="Google Shape;207;p16"/>
          <p:cNvSpPr txBox="1"/>
          <p:nvPr/>
        </p:nvSpPr>
        <p:spPr>
          <a:xfrm>
            <a:off x="1154241" y="1126379"/>
            <a:ext cx="10822899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Como acuñar un NFT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16"/>
          <p:cNvSpPr txBox="1"/>
          <p:nvPr/>
        </p:nvSpPr>
        <p:spPr>
          <a:xfrm>
            <a:off x="1015696" y="2158425"/>
            <a:ext cx="2335078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09" name="Google Shape;209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5696" y="1652852"/>
            <a:ext cx="3776235" cy="3776235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16"/>
          <p:cNvSpPr txBox="1"/>
          <p:nvPr/>
        </p:nvSpPr>
        <p:spPr>
          <a:xfrm>
            <a:off x="1784938" y="3434583"/>
            <a:ext cx="2335077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en-US" sz="32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Contenido</a:t>
            </a:r>
            <a:endParaRPr b="1" i="0" sz="3200" u="none" cap="none" strike="noStrike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11" name="Google Shape;211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754555" y="3172488"/>
            <a:ext cx="736964" cy="73696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1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686047" y="2481619"/>
            <a:ext cx="1968528" cy="1968528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16"/>
          <p:cNvSpPr txBox="1"/>
          <p:nvPr/>
        </p:nvSpPr>
        <p:spPr>
          <a:xfrm>
            <a:off x="5938711" y="4428807"/>
            <a:ext cx="2350404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en-US" sz="32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Encriptar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4" name="Google Shape;214;p1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870004" y="2369456"/>
            <a:ext cx="2080691" cy="208069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1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848337" y="3208454"/>
            <a:ext cx="736964" cy="736964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16"/>
          <p:cNvSpPr txBox="1"/>
          <p:nvPr/>
        </p:nvSpPr>
        <p:spPr>
          <a:xfrm>
            <a:off x="8870004" y="4450147"/>
            <a:ext cx="2350404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en-US" sz="32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Token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25beb5281d_0_43"/>
          <p:cNvSpPr txBox="1"/>
          <p:nvPr>
            <p:ph type="ctrTitle"/>
          </p:nvPr>
        </p:nvSpPr>
        <p:spPr>
          <a:xfrm>
            <a:off x="651200" y="2546700"/>
            <a:ext cx="7321800" cy="176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-US"/>
              <a:t>Introducción a los NFTs</a:t>
            </a:r>
            <a:endParaRPr/>
          </a:p>
        </p:txBody>
      </p:sp>
      <p:sp>
        <p:nvSpPr>
          <p:cNvPr id="58" name="Google Shape;58;g125beb5281d_0_43"/>
          <p:cNvSpPr txBox="1"/>
          <p:nvPr>
            <p:ph idx="1" type="subTitle"/>
          </p:nvPr>
        </p:nvSpPr>
        <p:spPr>
          <a:xfrm>
            <a:off x="1664475" y="5281600"/>
            <a:ext cx="54447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2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250000"/>
              <a:buNone/>
            </a:pPr>
            <a:r>
              <a:rPr lang="en-US"/>
              <a:t>Juan Carlos Pedreira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1"/>
          <p:cNvSpPr txBox="1"/>
          <p:nvPr>
            <p:ph type="title"/>
          </p:nvPr>
        </p:nvSpPr>
        <p:spPr>
          <a:xfrm>
            <a:off x="1154242" y="310529"/>
            <a:ext cx="10515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/>
              <a:t>Instagram NFT</a:t>
            </a:r>
            <a:endParaRPr/>
          </a:p>
        </p:txBody>
      </p:sp>
      <p:pic>
        <p:nvPicPr>
          <p:cNvPr id="222" name="Google Shape;22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71478" y="1507369"/>
            <a:ext cx="4798768" cy="47987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21754" y="1584002"/>
            <a:ext cx="4798767" cy="4645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2"/>
          <p:cNvSpPr txBox="1"/>
          <p:nvPr>
            <p:ph idx="1" type="body"/>
          </p:nvPr>
        </p:nvSpPr>
        <p:spPr>
          <a:xfrm>
            <a:off x="1154242" y="1499587"/>
            <a:ext cx="10515600" cy="42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/>
              <a:t>En 2021, se enviaron alrededor de 44.000 millones de dólares en criptomonedas a contratos inteligentes relacionados con NFT, frente a los 106 millones de dólares de 2020, según Chainalysis.</a:t>
            </a:r>
            <a:endParaRPr/>
          </a:p>
        </p:txBody>
      </p:sp>
      <p:sp>
        <p:nvSpPr>
          <p:cNvPr id="229" name="Google Shape;229;p22"/>
          <p:cNvSpPr txBox="1"/>
          <p:nvPr>
            <p:ph type="title"/>
          </p:nvPr>
        </p:nvSpPr>
        <p:spPr>
          <a:xfrm>
            <a:off x="1154242" y="310529"/>
            <a:ext cx="10515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/>
              <a:t>Algunos datos interesantes…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3"/>
          <p:cNvSpPr txBox="1"/>
          <p:nvPr>
            <p:ph idx="1" type="body"/>
          </p:nvPr>
        </p:nvSpPr>
        <p:spPr>
          <a:xfrm>
            <a:off x="1154242" y="1499587"/>
            <a:ext cx="10515600" cy="42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64864"/>
              <a:buChar char="•"/>
            </a:pPr>
            <a:r>
              <a:rPr lang="en-US"/>
              <a:t>Según el borrador que publicó Hacienda, la propuesta añadiría que redefiniría los “Productos Digitales Específicos”. </a:t>
            </a:r>
            <a:endParaRPr/>
          </a:p>
          <a:p>
            <a: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64864"/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64864"/>
              <a:buChar char="•"/>
            </a:pPr>
            <a:r>
              <a:rPr lang="en-US"/>
              <a:t>Esto se definiría como “obras audiovisuales digitales transferidas o entregadas electrónicamente, obras de audio digital, u otros productos digitales, siempre que un código digital otorgue a un comprador el derecho a obtener el producto que se tratará de la misma manera que un producto digital específico, </a:t>
            </a:r>
            <a:r>
              <a:rPr b="1" lang="en-US"/>
              <a:t>incluyendo productos digitales en el formato o medio de token no fungible o ‘NFT’ por sus siglas en inglés”</a:t>
            </a:r>
            <a:r>
              <a:rPr lang="en-US"/>
              <a:t>.</a:t>
            </a:r>
            <a:endParaRPr/>
          </a:p>
          <a:p>
            <a: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64864"/>
              <a:buNone/>
            </a:pPr>
            <a:r>
              <a:t/>
            </a:r>
            <a:endParaRPr/>
          </a:p>
        </p:txBody>
      </p:sp>
      <p:sp>
        <p:nvSpPr>
          <p:cNvPr id="235" name="Google Shape;235;p23"/>
          <p:cNvSpPr txBox="1"/>
          <p:nvPr>
            <p:ph type="title"/>
          </p:nvPr>
        </p:nvSpPr>
        <p:spPr>
          <a:xfrm>
            <a:off x="1154242" y="310529"/>
            <a:ext cx="10515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/>
              <a:t>El gobierno le pone el ojo…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4"/>
          <p:cNvSpPr txBox="1"/>
          <p:nvPr>
            <p:ph idx="1" type="body"/>
          </p:nvPr>
        </p:nvSpPr>
        <p:spPr>
          <a:xfrm>
            <a:off x="1154242" y="1499587"/>
            <a:ext cx="10515600" cy="42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64864"/>
              <a:buChar char="•"/>
            </a:pPr>
            <a:r>
              <a:rPr lang="en-US"/>
              <a:t>Debido a su arquitectura de red y datos altamente segura, la cadena de bloques Ethereum lidera el mercado de finanzas descentralizadas (DeFi), con la mayor parte de los proyectos NFT ejecutándose en ella como monedas ERC-721. </a:t>
            </a:r>
            <a:endParaRPr/>
          </a:p>
          <a:p>
            <a: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64864"/>
              <a:buChar char="•"/>
            </a:pPr>
            <a:r>
              <a:rPr lang="en-US"/>
              <a:t>Además, la cadena de bloques proporciona a las NFT una amplia exposición a un mercado grande y en crecimiento. Además, los sistemas NFT deben seguir siendo compatibles con la máquina virtual Ethereum para que las billeteras Ethereum como Metamask puedan admitirlos.</a:t>
            </a:r>
            <a:endParaRPr/>
          </a:p>
        </p:txBody>
      </p:sp>
      <p:sp>
        <p:nvSpPr>
          <p:cNvPr id="241" name="Google Shape;241;p24"/>
          <p:cNvSpPr txBox="1"/>
          <p:nvPr>
            <p:ph type="title"/>
          </p:nvPr>
        </p:nvSpPr>
        <p:spPr>
          <a:xfrm>
            <a:off x="1154242" y="310529"/>
            <a:ext cx="10515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/>
              <a:t>Etherium Plataforma lider NFT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5"/>
          <p:cNvSpPr txBox="1"/>
          <p:nvPr>
            <p:ph idx="1" type="body"/>
          </p:nvPr>
        </p:nvSpPr>
        <p:spPr>
          <a:xfrm>
            <a:off x="1154242" y="1499587"/>
            <a:ext cx="10515600" cy="42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64864"/>
              <a:buChar char="•"/>
            </a:pPr>
            <a:r>
              <a:rPr lang="en-US"/>
              <a:t>¿Qué pasaría si una pieza musical pudiera ser una obra de arte 1/1, un coleccionable, un video musical y una tarjeta de beneficios de membresía, todo a la vez? ¿Y si esa pieza automatizara regalías secundarias para el artista y pudiera establecerse sin una etiqueta de búsqueda de rentas? Los NFT musicales abren espacios de diseño sin precedentes para las canciones como objetos digitales.</a:t>
            </a:r>
            <a:endParaRPr/>
          </a:p>
          <a:p>
            <a: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64864"/>
              <a:buChar char="•"/>
            </a:pPr>
            <a:r>
              <a:rPr lang="en-US"/>
              <a:t>En lugar de lidiar con sellos discográficos, los músicos pueden usar NFT para llevar su música directamente a sus fanáticos; este enfoque de “autor” permite a los artistas controlar fácilmente todos los detalles de sus lanzamientos en lugar de los ejecutivos musicales.</a:t>
            </a:r>
            <a:endParaRPr/>
          </a:p>
        </p:txBody>
      </p:sp>
      <p:sp>
        <p:nvSpPr>
          <p:cNvPr id="247" name="Google Shape;247;p25"/>
          <p:cNvSpPr txBox="1"/>
          <p:nvPr>
            <p:ph type="title"/>
          </p:nvPr>
        </p:nvSpPr>
        <p:spPr>
          <a:xfrm>
            <a:off x="1154242" y="310529"/>
            <a:ext cx="10515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/>
              <a:t>NFT Música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6"/>
          <p:cNvSpPr txBox="1"/>
          <p:nvPr>
            <p:ph idx="1" type="body"/>
          </p:nvPr>
        </p:nvSpPr>
        <p:spPr>
          <a:xfrm>
            <a:off x="1154242" y="1499587"/>
            <a:ext cx="10515600" cy="42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/>
              <a:t>eBay ha lanzado su primera colección NFT en asociación con el mercado OneOf NFT.</a:t>
            </a:r>
            <a:endParaRPr/>
          </a:p>
          <a:p>
            <a: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/>
              <a:t>El primer lanzamiento presenta portadas antiguas animadas en 3D de Sports Illustrated del ex jugador de hockey profesional Wayne Gretzky.</a:t>
            </a:r>
            <a:endParaRPr/>
          </a:p>
          <a:p>
            <a: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/>
              <a:t>Los NFT están alojados en Polygon y están disponibles para su compra en la plataforma Web2 de eBay.</a:t>
            </a:r>
            <a:endParaRPr/>
          </a:p>
        </p:txBody>
      </p:sp>
      <p:sp>
        <p:nvSpPr>
          <p:cNvPr id="253" name="Google Shape;253;p26"/>
          <p:cNvSpPr txBox="1"/>
          <p:nvPr>
            <p:ph type="title"/>
          </p:nvPr>
        </p:nvSpPr>
        <p:spPr>
          <a:xfrm>
            <a:off x="1154242" y="310529"/>
            <a:ext cx="10515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/>
              <a:t>Ebay NFT Marketplace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7"/>
          <p:cNvSpPr txBox="1"/>
          <p:nvPr>
            <p:ph type="title"/>
          </p:nvPr>
        </p:nvSpPr>
        <p:spPr>
          <a:xfrm>
            <a:off x="1154242" y="310529"/>
            <a:ext cx="10515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/>
              <a:t>NFT Ebay</a:t>
            </a:r>
            <a:endParaRPr/>
          </a:p>
        </p:txBody>
      </p:sp>
      <p:pic>
        <p:nvPicPr>
          <p:cNvPr descr="Graphical user interface, website&#10;&#10;Description automatically generated" id="259" name="Google Shape;259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88524" y="1234186"/>
            <a:ext cx="4541774" cy="54451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17"/>
          <p:cNvSpPr txBox="1"/>
          <p:nvPr>
            <p:ph idx="4294967295" type="subTitle"/>
          </p:nvPr>
        </p:nvSpPr>
        <p:spPr>
          <a:xfrm>
            <a:off x="899160" y="3602038"/>
            <a:ext cx="7559100" cy="16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Arial"/>
              <a:buNone/>
            </a:pPr>
            <a:r>
              <a:rPr b="0" i="0" lang="en-US" sz="7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V. </a:t>
            </a:r>
            <a:endParaRPr b="0" i="0" sz="72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65" name="Google Shape;265;p17"/>
          <p:cNvSpPr txBox="1"/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Arial"/>
              <a:buNone/>
            </a:pPr>
            <a:r>
              <a:rPr lang="en-US"/>
              <a:t>Recursos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18"/>
          <p:cNvSpPr txBox="1"/>
          <p:nvPr>
            <p:ph type="title"/>
          </p:nvPr>
        </p:nvSpPr>
        <p:spPr>
          <a:xfrm>
            <a:off x="1154242" y="310529"/>
            <a:ext cx="10515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Century Gothic"/>
              <a:buNone/>
            </a:pPr>
            <a:r>
              <a:rPr lang="en-US"/>
              <a:t>Recursos</a:t>
            </a:r>
            <a:endParaRPr/>
          </a:p>
        </p:txBody>
      </p:sp>
      <p:sp>
        <p:nvSpPr>
          <p:cNvPr id="271" name="Google Shape;271;p18"/>
          <p:cNvSpPr txBox="1"/>
          <p:nvPr/>
        </p:nvSpPr>
        <p:spPr>
          <a:xfrm>
            <a:off x="1154242" y="1126379"/>
            <a:ext cx="11037758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Aprende más sobre los </a:t>
            </a:r>
            <a:r>
              <a:rPr b="0" i="1" lang="en-US" sz="3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NFTs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18"/>
          <p:cNvSpPr/>
          <p:nvPr/>
        </p:nvSpPr>
        <p:spPr>
          <a:xfrm>
            <a:off x="1154242" y="2072533"/>
            <a:ext cx="11037758" cy="20313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Coinbase Learn: </a:t>
            </a:r>
            <a:r>
              <a:rPr b="0" i="0" lang="en-US" sz="1800" u="sng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https://www.coinbase.com/learn/crypto-basics/what-are-nfts</a:t>
            </a:r>
            <a:endParaRPr b="0" i="0" sz="18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Binance Academy: </a:t>
            </a:r>
            <a:r>
              <a:rPr b="0" i="0" lang="en-US" sz="1800" u="sng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https://academy.binance.com/en/articles/7-things-you-should-know-about-nfts</a:t>
            </a:r>
            <a:endParaRPr b="0" i="0" sz="18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Cryptopedia: </a:t>
            </a:r>
            <a:r>
              <a:rPr b="0" i="0" lang="en-US" sz="1800" u="sng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https://www.gemini.com/cryptopedia/nft-non-fungible-token-crypto-collectibles</a:t>
            </a:r>
            <a:endParaRPr b="0" i="0" sz="18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Johnny Harris: </a:t>
            </a:r>
            <a:r>
              <a:rPr b="0" i="0" lang="en-US" sz="1800" u="sng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https://www.youtube.com/watch?v=Oz9zw7-_vhM</a:t>
            </a:r>
            <a:endParaRPr b="0" i="0" sz="1800" u="sng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Whiteboard Crypto: </a:t>
            </a:r>
            <a:r>
              <a:rPr b="0" i="0" lang="en-US" sz="1800" u="sng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https://www.youtube.com/watch?v=4dkl5O9LOKg</a:t>
            </a:r>
            <a:endParaRPr b="0" i="0" sz="18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9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</a:pPr>
            <a:r>
              <a:rPr lang="en-US"/>
              <a:t>¿Preguntas?</a:t>
            </a:r>
            <a:endParaRPr/>
          </a:p>
        </p:txBody>
      </p:sp>
      <p:pic>
        <p:nvPicPr>
          <p:cNvPr id="278" name="Google Shape;278;p19"/>
          <p:cNvPicPr preferRelativeResize="0"/>
          <p:nvPr/>
        </p:nvPicPr>
        <p:blipFill rotWithShape="1">
          <a:blip r:embed="rId3">
            <a:alphaModFix/>
          </a:blip>
          <a:srcRect b="0" l="0" r="50920" t="0"/>
          <a:stretch/>
        </p:blipFill>
        <p:spPr>
          <a:xfrm>
            <a:off x="6208200" y="0"/>
            <a:ext cx="59838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" y="1"/>
            <a:ext cx="12192000" cy="685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" name="Google Shape;284;g125beb5281d_0_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199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70671" y="335247"/>
            <a:ext cx="9877493" cy="55645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"/>
          <p:cNvSpPr txBox="1"/>
          <p:nvPr>
            <p:ph idx="4294967295" type="subTitle"/>
          </p:nvPr>
        </p:nvSpPr>
        <p:spPr>
          <a:xfrm>
            <a:off x="297711" y="3602038"/>
            <a:ext cx="8708065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</a:pPr>
            <a:r>
              <a:rPr b="0" i="0" lang="en-US" sz="6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I. ¿Qué es un </a:t>
            </a:r>
            <a:r>
              <a:rPr b="0" i="1" lang="en-US" sz="6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Token</a:t>
            </a:r>
            <a:r>
              <a:rPr b="0" i="0" lang="en-US" sz="6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?</a:t>
            </a:r>
            <a:endParaRPr b="0" i="0" sz="30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4" name="Google Shape;74;p2"/>
          <p:cNvSpPr txBox="1"/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-US"/>
              <a:t>¿Qué es un “token”?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"/>
          <p:cNvSpPr txBox="1"/>
          <p:nvPr>
            <p:ph type="title"/>
          </p:nvPr>
        </p:nvSpPr>
        <p:spPr>
          <a:xfrm>
            <a:off x="1154242" y="310529"/>
            <a:ext cx="10515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Century Gothic"/>
              <a:buNone/>
            </a:pPr>
            <a:r>
              <a:rPr lang="en-US"/>
              <a:t>¿Qué es un </a:t>
            </a:r>
            <a:r>
              <a:rPr i="1" lang="en-US"/>
              <a:t>Token</a:t>
            </a:r>
            <a:r>
              <a:rPr lang="en-US"/>
              <a:t>?</a:t>
            </a:r>
            <a:endParaRPr/>
          </a:p>
        </p:txBody>
      </p:sp>
      <p:sp>
        <p:nvSpPr>
          <p:cNvPr id="80" name="Google Shape;80;p3"/>
          <p:cNvSpPr txBox="1"/>
          <p:nvPr/>
        </p:nvSpPr>
        <p:spPr>
          <a:xfrm>
            <a:off x="1154241" y="1126379"/>
            <a:ext cx="10822899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Tokenización</a:t>
            </a:r>
            <a:endParaRPr b="0" i="0" sz="32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1" name="Google Shape;81;p3"/>
          <p:cNvSpPr txBox="1"/>
          <p:nvPr/>
        </p:nvSpPr>
        <p:spPr>
          <a:xfrm>
            <a:off x="4968412" y="2845578"/>
            <a:ext cx="7008728" cy="22863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Archivo digital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En un </a:t>
            </a:r>
            <a:r>
              <a:rPr b="0" i="1" lang="en-US" sz="2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blockchain</a:t>
            </a:r>
            <a:endParaRPr b="0" i="1" sz="2800" u="none" cap="none" strike="noStrike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Firma digital única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Autenticidad / propiedad verificable</a:t>
            </a:r>
            <a:endParaRPr b="1" i="0" sz="2800" u="none" cap="none" strike="noStrike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82" name="Google Shape;82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81404" y="2333811"/>
            <a:ext cx="2976174" cy="2976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4"/>
          <p:cNvSpPr txBox="1"/>
          <p:nvPr>
            <p:ph type="title"/>
          </p:nvPr>
        </p:nvSpPr>
        <p:spPr>
          <a:xfrm>
            <a:off x="1154242" y="310529"/>
            <a:ext cx="10515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Century Gothic"/>
              <a:buNone/>
            </a:pPr>
            <a:r>
              <a:rPr lang="en-US"/>
              <a:t>¿Qué es un </a:t>
            </a:r>
            <a:r>
              <a:rPr i="1" lang="en-US"/>
              <a:t>Token</a:t>
            </a:r>
            <a:r>
              <a:rPr lang="en-US"/>
              <a:t>?</a:t>
            </a:r>
            <a:endParaRPr/>
          </a:p>
        </p:txBody>
      </p:sp>
      <p:sp>
        <p:nvSpPr>
          <p:cNvPr id="88" name="Google Shape;88;p4"/>
          <p:cNvSpPr txBox="1"/>
          <p:nvPr/>
        </p:nvSpPr>
        <p:spPr>
          <a:xfrm>
            <a:off x="1154241" y="1126379"/>
            <a:ext cx="10822899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¿Por qué un </a:t>
            </a:r>
            <a:r>
              <a:rPr b="0" i="1" lang="en-US" sz="3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blockchain</a:t>
            </a:r>
            <a:r>
              <a:rPr b="0" i="0" lang="en-US" sz="3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lo hace valioso?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4"/>
          <p:cNvSpPr txBox="1"/>
          <p:nvPr/>
        </p:nvSpPr>
        <p:spPr>
          <a:xfrm>
            <a:off x="1829485" y="4688564"/>
            <a:ext cx="7325858" cy="18158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Bitácora no es transmutable: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Rastrear el origen y la propiedad,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Garantiza que es único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Autenticidad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0" name="Google Shape;90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2848044">
            <a:off x="3403924" y="3062833"/>
            <a:ext cx="637764" cy="637764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94917" y="2187983"/>
            <a:ext cx="2054960" cy="205496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2848044">
            <a:off x="5624082" y="3097800"/>
            <a:ext cx="637764" cy="637764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775294" y="2187983"/>
            <a:ext cx="2054960" cy="205496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055671" y="2187983"/>
            <a:ext cx="2054960" cy="205496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8950081" y="2056411"/>
            <a:ext cx="2339242" cy="23392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5"/>
          <p:cNvSpPr txBox="1"/>
          <p:nvPr>
            <p:ph idx="4294967295" type="subTitle"/>
          </p:nvPr>
        </p:nvSpPr>
        <p:spPr>
          <a:xfrm>
            <a:off x="297711" y="3602038"/>
            <a:ext cx="8708065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</a:pPr>
            <a:r>
              <a:rPr b="0" i="0" lang="en-US" sz="6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II. ¿Qué es un </a:t>
            </a:r>
            <a:r>
              <a:rPr b="0" i="1" lang="en-US" sz="6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NFT</a:t>
            </a:r>
            <a:r>
              <a:rPr b="0" i="0" lang="en-US" sz="6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?</a:t>
            </a:r>
            <a:endParaRPr b="0" i="0" sz="30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1" name="Google Shape;101;p5"/>
          <p:cNvSpPr txBox="1"/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-US"/>
              <a:t>¿Qué es un NFT?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6"/>
          <p:cNvSpPr txBox="1"/>
          <p:nvPr>
            <p:ph type="title"/>
          </p:nvPr>
        </p:nvSpPr>
        <p:spPr>
          <a:xfrm>
            <a:off x="1154242" y="310529"/>
            <a:ext cx="10515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Century Gothic"/>
              <a:buNone/>
            </a:pPr>
            <a:r>
              <a:rPr lang="en-US"/>
              <a:t>¿Qué es un </a:t>
            </a:r>
            <a:r>
              <a:rPr i="1" lang="en-US"/>
              <a:t>NFT</a:t>
            </a:r>
            <a:r>
              <a:rPr lang="en-US"/>
              <a:t>?</a:t>
            </a:r>
            <a:endParaRPr/>
          </a:p>
        </p:txBody>
      </p:sp>
      <p:sp>
        <p:nvSpPr>
          <p:cNvPr id="107" name="Google Shape;107;p6"/>
          <p:cNvSpPr txBox="1"/>
          <p:nvPr/>
        </p:nvSpPr>
        <p:spPr>
          <a:xfrm>
            <a:off x="1154241" y="1126379"/>
            <a:ext cx="10822899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No-Fungible v. Fungible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6"/>
          <p:cNvSpPr txBox="1"/>
          <p:nvPr/>
        </p:nvSpPr>
        <p:spPr>
          <a:xfrm>
            <a:off x="6774873" y="4367629"/>
            <a:ext cx="5136710" cy="21915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Fungible: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Todos los </a:t>
            </a:r>
            <a:r>
              <a:rPr b="0" i="1" lang="en-US" sz="2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tokens</a:t>
            </a:r>
            <a:r>
              <a:rPr b="0" i="0" lang="en-US" sz="2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de la clase son idénticos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cambiables</a:t>
            </a:r>
            <a:endParaRPr b="1" i="0" sz="2800" u="none" cap="none" strike="noStrike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9" name="Google Shape;109;p6"/>
          <p:cNvSpPr txBox="1"/>
          <p:nvPr/>
        </p:nvSpPr>
        <p:spPr>
          <a:xfrm>
            <a:off x="1097763" y="4276330"/>
            <a:ext cx="4748850" cy="23741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No-fungible:</a:t>
            </a:r>
            <a:r>
              <a:rPr b="0" i="0" lang="en-US" sz="2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Único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No como otros en su serie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0" name="Google Shape;110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31609" y="2143600"/>
            <a:ext cx="1881159" cy="188115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con&#10;&#10;Description automatically generated" id="111" name="Google Shape;111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402648" y="2143599"/>
            <a:ext cx="1881160" cy="18811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ryptoCurious">
  <a:themeElements>
    <a:clrScheme name="Custom 2">
      <a:dk1>
        <a:srgbClr val="08006F"/>
      </a:dk1>
      <a:lt1>
        <a:srgbClr val="FFFFFF"/>
      </a:lt1>
      <a:dk2>
        <a:srgbClr val="FFFFFF"/>
      </a:dk2>
      <a:lt2>
        <a:srgbClr val="FFFFFF"/>
      </a:lt2>
      <a:accent1>
        <a:srgbClr val="08006F"/>
      </a:accent1>
      <a:accent2>
        <a:srgbClr val="6966EF"/>
      </a:accent2>
      <a:accent3>
        <a:srgbClr val="FE7601"/>
      </a:accent3>
      <a:accent4>
        <a:srgbClr val="FFA700"/>
      </a:accent4>
      <a:accent5>
        <a:srgbClr val="FEFFFE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2021-09-24T13:21:04Z</dcterms:created>
  <dc:creator>Keiko Yoshino</dc:creator>
</cp:coreProperties>
</file>